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16" r:id="rId3"/>
    <p:sldId id="264" r:id="rId4"/>
    <p:sldId id="256" r:id="rId5"/>
    <p:sldId id="257" r:id="rId6"/>
    <p:sldId id="258" r:id="rId7"/>
    <p:sldId id="259" r:id="rId8"/>
    <p:sldId id="260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7" r:id="rId17"/>
    <p:sldId id="270" r:id="rId18"/>
    <p:sldId id="278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81" r:id="rId28"/>
    <p:sldId id="288" r:id="rId29"/>
    <p:sldId id="285" r:id="rId30"/>
    <p:sldId id="286" r:id="rId31"/>
    <p:sldId id="287" r:id="rId32"/>
    <p:sldId id="282" r:id="rId33"/>
    <p:sldId id="283" r:id="rId34"/>
    <p:sldId id="284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8" r:id="rId43"/>
    <p:sldId id="299" r:id="rId44"/>
    <p:sldId id="297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5719-45A4-DC83-707B-D7C9707D1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3AB31-3F26-641C-DD0E-2572A13D6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361B-3AED-A9F2-CB45-499162F21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5D252-1214-65B8-924B-BD89DD29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A7508-B8C2-4133-BE70-1C1E5046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00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19F8-2951-56E4-B7EC-590F9046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18D57-710D-C96D-C06C-A31215210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2CA65-73DF-9C91-1DE7-C9A80D23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DF873-1980-558C-6676-538FDA1C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D842B-6D9E-C92A-1FE0-C002E7A1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85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C98C87-0AC4-D211-94C0-E6AEF2A1A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32A67-2896-96CE-F585-D9B511178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4527-0958-DF87-4B72-3A3E457FE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37573-7BC4-074B-05AD-DF131579D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46854-2DF9-D1AC-B076-C1CDEE26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82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A482D-9E5A-4E88-5301-590EDD4A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B6935-08CA-8B88-E967-1AD6EEDB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07E1C-2875-0902-A91B-455D9D8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E59C2-AFD4-71F4-AB36-BB752D5E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D1B69-9702-7FFF-A9DD-15CCD212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77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E1D1-D152-BE28-7EFF-032FFB95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B0F5-2CC0-F32E-80CE-381C0E94C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B07A-D7B7-63E5-B11E-9BEAC587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17967-6554-9252-9226-B4E754DE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52C4-4BBE-47EC-438A-FEFC9F66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39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A30F-4898-824B-0825-153DA5D7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C3616-325F-58F5-22CB-FB8D89120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95FD0-519B-030F-57E6-BA312739F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83100-8C4C-67E6-6DF1-FBCF3DB3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6A40B-F175-9F55-BCB9-5BD40B0A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D20AA-B9C0-95A3-135E-02C4FC27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1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C6E2-566C-421E-4FE5-87536E39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276DB-E03B-F9B5-AE6A-E00872367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2A877-DE60-E101-65D4-0AF8EAD9F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3A6FF-141E-D062-A2A2-475B99D42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2FC0F-8080-4EC0-1037-913347288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0F599-B79E-FB03-B163-BBC3D787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F059F-5C5C-29A1-C76F-D9E0E2BE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AADE8-50C9-9177-14CC-AB680006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33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92B3-1796-5C13-481E-1C5B081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BB9D3-2FEF-A1AA-2DFB-25EFCC82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AB804-EF1E-5E07-6311-9F5F7C48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2E600-C6C0-B8A0-A158-29E1E8FD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31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C32955-EFE3-3D41-911F-B4F4134FF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0F6F6-938F-FB35-CCB0-412D3328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1D40D-F2CB-5132-AD5E-9EE1F95E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92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25F2-BA2D-495A-047E-CFFD3CD8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6DF0-E211-BEFA-B4C1-37B8FD2EF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E51BA-B7D2-73F2-C381-DFDB06122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4A275-21DE-2D90-8A53-651FD7D7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CAC1F-974E-1D9D-D7B8-B25BBB98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A2F11-8DD2-3AA0-A699-022E8ACE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1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CCC4-5E84-B7B2-E650-E9870B88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2FD87-393F-AF82-35A9-15C9C83E5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B990A-1BE6-5BDC-967D-9004EA65D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71356-07A8-E15A-92A2-62CBEAE6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C5712-1535-BFD8-620E-ADD0884C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E50AA-C5D1-324A-7FC1-45099B6C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48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1083A-F354-9261-9BCC-79B0BBD9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322C-3AD2-5C4A-C5A6-D819FF448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9A972-FBA3-EA53-9F56-8605DDEC9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46260-E4CA-473A-9A82-4D04B6658C2C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90C0E-FE61-945D-D12B-285A2B67CE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E8F7-0CA7-724D-C346-8ABA86BF5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EB6CF-1130-4FA1-A019-E5B5A1FC44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3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huggingface.co/spac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atasets" TargetMode="External"/><Relationship Id="rId5" Type="http://schemas.openxmlformats.org/officeDocument/2006/relationships/hyperlink" Target="https://huggingface.co/models" TargetMode="External"/><Relationship Id="rId4" Type="http://schemas.openxmlformats.org/officeDocument/2006/relationships/hyperlink" Target="https://huggingface.co/docs/hub/index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mptextend.com/" TargetMode="External"/><Relationship Id="rId3" Type="http://schemas.openxmlformats.org/officeDocument/2006/relationships/hyperlink" Target="https://www.promptingguide.ai/" TargetMode="External"/><Relationship Id="rId7" Type="http://schemas.openxmlformats.org/officeDocument/2006/relationships/hyperlink" Target="https://coefficient.io/ai-prompt-generator" TargetMode="External"/><Relationship Id="rId2" Type="http://schemas.openxmlformats.org/officeDocument/2006/relationships/hyperlink" Target="https://help.openai.com/en/articles/6654000-best-practices-for-prompt-engineering-with-openai-ap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xhq/prompt-engineering" TargetMode="External"/><Relationship Id="rId5" Type="http://schemas.openxmlformats.org/officeDocument/2006/relationships/hyperlink" Target="https://learnprompting.org/docs/intro" TargetMode="External"/><Relationship Id="rId4" Type="http://schemas.openxmlformats.org/officeDocument/2006/relationships/hyperlink" Target="https://learn.deeplearning.ai/chatgpt-prompt-eng" TargetMode="External"/><Relationship Id="rId9" Type="http://schemas.openxmlformats.org/officeDocument/2006/relationships/hyperlink" Target="https://replicate.com/kyrick/prompt-parro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c.com/2023/05/02/chegg-drops-more-than-40percent-after-saying-chatgpt-is-killing-its-business.html" TargetMode="External"/><Relationship Id="rId7" Type="http://schemas.openxmlformats.org/officeDocument/2006/relationships/hyperlink" Target="https://blog.you.com/introducing-youchat-the-ai-search-assistant-that-lives-in-your-search-engine-eff7badcd65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features/preview/copilot-x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na-Farber's New Visual Identity - Dana-Farber Cancer Institute | Boston,  MA">
            <a:extLst>
              <a:ext uri="{FF2B5EF4-FFF2-40B4-BE49-F238E27FC236}">
                <a16:creationId xmlns:a16="http://schemas.microsoft.com/office/drawing/2014/main" id="{03A67410-EE75-13B2-2FDF-4506313D2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85" y="2536209"/>
            <a:ext cx="4324350" cy="1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17361-F326-8BFC-A029-77961D419AD9}"/>
              </a:ext>
            </a:extLst>
          </p:cNvPr>
          <p:cNvSpPr txBox="1"/>
          <p:nvPr/>
        </p:nvSpPr>
        <p:spPr>
          <a:xfrm>
            <a:off x="2202815" y="771137"/>
            <a:ext cx="9816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/>
              <a:t>Large Language Models (LLMs): </a:t>
            </a:r>
          </a:p>
          <a:p>
            <a:r>
              <a:rPr lang="en-IN" sz="3200" b="1" i="1" dirty="0"/>
              <a:t>Application to Deployment with Databricks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4773-11E5-28D5-9566-78031FA8E2D9}"/>
              </a:ext>
            </a:extLst>
          </p:cNvPr>
          <p:cNvSpPr txBox="1"/>
          <p:nvPr/>
        </p:nvSpPr>
        <p:spPr>
          <a:xfrm>
            <a:off x="3354705" y="4150847"/>
            <a:ext cx="71018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Author: </a:t>
            </a:r>
            <a:r>
              <a:rPr lang="en-IN" sz="2000" i="1" dirty="0"/>
              <a:t>VINEET SRIVASTAVA (AI Intern)</a:t>
            </a:r>
          </a:p>
          <a:p>
            <a:r>
              <a:rPr lang="en-IN" sz="2000" b="1" dirty="0"/>
              <a:t>Supervisor : </a:t>
            </a:r>
            <a:r>
              <a:rPr lang="en-US" sz="2000" i="1" dirty="0"/>
              <a:t>Antell, Gregory C.,Ph.D. (Principal AI/ML Engineer)</a:t>
            </a:r>
          </a:p>
          <a:p>
            <a:r>
              <a:rPr lang="en-US" sz="2000" b="1" dirty="0"/>
              <a:t>Department: </a:t>
            </a:r>
            <a:r>
              <a:rPr lang="en-US" sz="2000" i="1" dirty="0"/>
              <a:t>Informatics &amp; Analytics (AIOPS)</a:t>
            </a:r>
          </a:p>
          <a:p>
            <a:endParaRPr lang="en-US" sz="2000" i="1" dirty="0"/>
          </a:p>
          <a:p>
            <a:r>
              <a:rPr lang="en-US" sz="2000" b="1" dirty="0"/>
              <a:t>Date: </a:t>
            </a:r>
            <a:r>
              <a:rPr lang="en-US" sz="2000" dirty="0"/>
              <a:t>26</a:t>
            </a:r>
            <a:r>
              <a:rPr lang="en-US" sz="2000" baseline="30000" dirty="0"/>
              <a:t>th</a:t>
            </a:r>
            <a:r>
              <a:rPr lang="en-US" sz="2000" dirty="0"/>
              <a:t> July 2023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319226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FDFE746-62F8-3F0F-4F64-90CD4EA58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" y="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84054" tIns="317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B64462-9230-45D3-499F-28EDD959C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78044"/>
            <a:ext cx="11887200" cy="612648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36762E3-1BB4-2B71-2917-246374F1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8333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What is a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A972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Large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Language Model?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27B1E-5496-9910-B8E8-E0926938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" y="1084580"/>
            <a:ext cx="12091416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1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E34-995E-6714-55B9-DEBCDF2D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2539365"/>
            <a:ext cx="10919372" cy="1325563"/>
          </a:xfrm>
        </p:spPr>
        <p:txBody>
          <a:bodyPr/>
          <a:lstStyle/>
          <a:p>
            <a:r>
              <a:rPr lang="en-IN" dirty="0"/>
              <a:t>Application with LLMs- Hugging Face &amp; Prompts</a:t>
            </a:r>
          </a:p>
        </p:txBody>
      </p:sp>
    </p:spTree>
    <p:extLst>
      <p:ext uri="{BB962C8B-B14F-4D97-AF65-F5344CB8AC3E}">
        <p14:creationId xmlns:p14="http://schemas.microsoft.com/office/powerpoint/2010/main" val="2585517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2CDBF26-9C88-03FC-A6E7-06D280818DC1}"/>
              </a:ext>
            </a:extLst>
          </p:cNvPr>
          <p:cNvGrpSpPr>
            <a:grpSpLocks/>
          </p:cNvGrpSpPr>
          <p:nvPr/>
        </p:nvGrpSpPr>
        <p:grpSpPr bwMode="auto">
          <a:xfrm>
            <a:off x="1361757" y="1227454"/>
            <a:ext cx="8970963" cy="4838065"/>
            <a:chOff x="6941" y="661"/>
            <a:chExt cx="12240" cy="6128"/>
          </a:xfrm>
        </p:grpSpPr>
        <p:pic>
          <p:nvPicPr>
            <p:cNvPr id="9219" name="Picture 3">
              <a:extLst>
                <a:ext uri="{FF2B5EF4-FFF2-40B4-BE49-F238E27FC236}">
                  <a16:creationId xmlns:a16="http://schemas.microsoft.com/office/drawing/2014/main" id="{E42A5A9F-955B-9E75-6BD8-B268E1ABE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" y="660"/>
              <a:ext cx="11316" cy="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1D2ABAF7-FD81-758E-DBCD-C0B9D7764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" y="960"/>
              <a:ext cx="1067" cy="4666"/>
            </a:xfrm>
            <a:custGeom>
              <a:avLst/>
              <a:gdLst>
                <a:gd name="T0" fmla="+- 0 8083 7016"/>
                <a:gd name="T1" fmla="*/ T0 w 1067"/>
                <a:gd name="T2" fmla="+- 0 5626 961"/>
                <a:gd name="T3" fmla="*/ 5626 h 4666"/>
                <a:gd name="T4" fmla="+- 0 8026 7016"/>
                <a:gd name="T5" fmla="*/ T4 w 1067"/>
                <a:gd name="T6" fmla="+- 0 5614 961"/>
                <a:gd name="T7" fmla="*/ 5614 h 4666"/>
                <a:gd name="T8" fmla="+- 0 7979 7016"/>
                <a:gd name="T9" fmla="*/ T8 w 1067"/>
                <a:gd name="T10" fmla="+- 0 5583 961"/>
                <a:gd name="T11" fmla="*/ 5583 h 4666"/>
                <a:gd name="T12" fmla="+- 0 7948 7016"/>
                <a:gd name="T13" fmla="*/ T12 w 1067"/>
                <a:gd name="T14" fmla="+- 0 5536 961"/>
                <a:gd name="T15" fmla="*/ 5536 h 4666"/>
                <a:gd name="T16" fmla="+- 0 7936 7016"/>
                <a:gd name="T17" fmla="*/ T16 w 1067"/>
                <a:gd name="T18" fmla="+- 0 5479 961"/>
                <a:gd name="T19" fmla="*/ 5479 h 4666"/>
                <a:gd name="T20" fmla="+- 0 7936 7016"/>
                <a:gd name="T21" fmla="*/ T20 w 1067"/>
                <a:gd name="T22" fmla="+- 0 3440 961"/>
                <a:gd name="T23" fmla="*/ 3440 h 4666"/>
                <a:gd name="T24" fmla="+- 0 7925 7016"/>
                <a:gd name="T25" fmla="*/ T24 w 1067"/>
                <a:gd name="T26" fmla="+- 0 3383 961"/>
                <a:gd name="T27" fmla="*/ 3383 h 4666"/>
                <a:gd name="T28" fmla="+- 0 7893 7016"/>
                <a:gd name="T29" fmla="*/ T28 w 1067"/>
                <a:gd name="T30" fmla="+- 0 3336 961"/>
                <a:gd name="T31" fmla="*/ 3336 h 4666"/>
                <a:gd name="T32" fmla="+- 0 7847 7016"/>
                <a:gd name="T33" fmla="*/ T32 w 1067"/>
                <a:gd name="T34" fmla="+- 0 3305 961"/>
                <a:gd name="T35" fmla="*/ 3305 h 4666"/>
                <a:gd name="T36" fmla="+- 0 7789 7016"/>
                <a:gd name="T37" fmla="*/ T36 w 1067"/>
                <a:gd name="T38" fmla="+- 0 3293 961"/>
                <a:gd name="T39" fmla="*/ 3293 h 4666"/>
                <a:gd name="T40" fmla="+- 0 7789 7016"/>
                <a:gd name="T41" fmla="*/ T40 w 1067"/>
                <a:gd name="T42" fmla="+- 0 3293 961"/>
                <a:gd name="T43" fmla="*/ 3293 h 4666"/>
                <a:gd name="T44" fmla="+- 0 7847 7016"/>
                <a:gd name="T45" fmla="*/ T44 w 1067"/>
                <a:gd name="T46" fmla="+- 0 3282 961"/>
                <a:gd name="T47" fmla="*/ 3282 h 4666"/>
                <a:gd name="T48" fmla="+- 0 7893 7016"/>
                <a:gd name="T49" fmla="*/ T48 w 1067"/>
                <a:gd name="T50" fmla="+- 0 3250 961"/>
                <a:gd name="T51" fmla="*/ 3250 h 4666"/>
                <a:gd name="T52" fmla="+- 0 7925 7016"/>
                <a:gd name="T53" fmla="*/ T52 w 1067"/>
                <a:gd name="T54" fmla="+- 0 3204 961"/>
                <a:gd name="T55" fmla="*/ 3204 h 4666"/>
                <a:gd name="T56" fmla="+- 0 7936 7016"/>
                <a:gd name="T57" fmla="*/ T56 w 1067"/>
                <a:gd name="T58" fmla="+- 0 3146 961"/>
                <a:gd name="T59" fmla="*/ 3146 h 4666"/>
                <a:gd name="T60" fmla="+- 0 7936 7016"/>
                <a:gd name="T61" fmla="*/ T60 w 1067"/>
                <a:gd name="T62" fmla="+- 0 1108 961"/>
                <a:gd name="T63" fmla="*/ 1108 h 4666"/>
                <a:gd name="T64" fmla="+- 0 7936 7016"/>
                <a:gd name="T65" fmla="*/ T64 w 1067"/>
                <a:gd name="T66" fmla="+- 0 1108 961"/>
                <a:gd name="T67" fmla="*/ 1108 h 4666"/>
                <a:gd name="T68" fmla="+- 0 7948 7016"/>
                <a:gd name="T69" fmla="*/ T68 w 1067"/>
                <a:gd name="T70" fmla="+- 0 1050 961"/>
                <a:gd name="T71" fmla="*/ 1050 h 4666"/>
                <a:gd name="T72" fmla="+- 0 7979 7016"/>
                <a:gd name="T73" fmla="*/ T72 w 1067"/>
                <a:gd name="T74" fmla="+- 0 1004 961"/>
                <a:gd name="T75" fmla="*/ 1004 h 4666"/>
                <a:gd name="T76" fmla="+- 0 8026 7016"/>
                <a:gd name="T77" fmla="*/ T76 w 1067"/>
                <a:gd name="T78" fmla="+- 0 972 961"/>
                <a:gd name="T79" fmla="*/ 972 h 4666"/>
                <a:gd name="T80" fmla="+- 0 8083 7016"/>
                <a:gd name="T81" fmla="*/ T80 w 1067"/>
                <a:gd name="T82" fmla="+- 0 961 961"/>
                <a:gd name="T83" fmla="*/ 961 h 4666"/>
                <a:gd name="T84" fmla="+- 0 7789 7016"/>
                <a:gd name="T85" fmla="*/ T84 w 1067"/>
                <a:gd name="T86" fmla="+- 0 3293 961"/>
                <a:gd name="T87" fmla="*/ 3293 h 4666"/>
                <a:gd name="T88" fmla="+- 0 7016 7016"/>
                <a:gd name="T89" fmla="*/ T88 w 1067"/>
                <a:gd name="T90" fmla="+- 0 3293 961"/>
                <a:gd name="T91" fmla="*/ 3293 h 466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</a:cxnLst>
              <a:rect l="0" t="0" r="r" b="b"/>
              <a:pathLst>
                <a:path w="1067" h="4666">
                  <a:moveTo>
                    <a:pt x="1067" y="4665"/>
                  </a:moveTo>
                  <a:lnTo>
                    <a:pt x="1010" y="4653"/>
                  </a:lnTo>
                  <a:lnTo>
                    <a:pt x="963" y="4622"/>
                  </a:lnTo>
                  <a:lnTo>
                    <a:pt x="932" y="4575"/>
                  </a:lnTo>
                  <a:lnTo>
                    <a:pt x="920" y="4518"/>
                  </a:lnTo>
                  <a:lnTo>
                    <a:pt x="920" y="2479"/>
                  </a:lnTo>
                  <a:lnTo>
                    <a:pt x="909" y="2422"/>
                  </a:lnTo>
                  <a:lnTo>
                    <a:pt x="877" y="2375"/>
                  </a:lnTo>
                  <a:lnTo>
                    <a:pt x="831" y="2344"/>
                  </a:lnTo>
                  <a:lnTo>
                    <a:pt x="773" y="2332"/>
                  </a:lnTo>
                  <a:lnTo>
                    <a:pt x="831" y="2321"/>
                  </a:lnTo>
                  <a:lnTo>
                    <a:pt x="877" y="2289"/>
                  </a:lnTo>
                  <a:lnTo>
                    <a:pt x="909" y="2243"/>
                  </a:lnTo>
                  <a:lnTo>
                    <a:pt x="920" y="2185"/>
                  </a:lnTo>
                  <a:lnTo>
                    <a:pt x="920" y="147"/>
                  </a:lnTo>
                  <a:lnTo>
                    <a:pt x="932" y="89"/>
                  </a:lnTo>
                  <a:lnTo>
                    <a:pt x="963" y="43"/>
                  </a:lnTo>
                  <a:lnTo>
                    <a:pt x="1010" y="11"/>
                  </a:lnTo>
                  <a:lnTo>
                    <a:pt x="1067" y="0"/>
                  </a:lnTo>
                  <a:moveTo>
                    <a:pt x="773" y="2332"/>
                  </a:moveTo>
                  <a:lnTo>
                    <a:pt x="0" y="2332"/>
                  </a:lnTo>
                </a:path>
              </a:pathLst>
            </a:custGeom>
            <a:noFill/>
            <a:ln w="9525">
              <a:solidFill>
                <a:srgbClr val="FF5F4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C8EE9DF-3F90-88C6-938E-E3C0DA83C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" y="3268"/>
              <a:ext cx="69" cy="50"/>
            </a:xfrm>
            <a:custGeom>
              <a:avLst/>
              <a:gdLst>
                <a:gd name="T0" fmla="+- 0 7016 6948"/>
                <a:gd name="T1" fmla="*/ T0 w 69"/>
                <a:gd name="T2" fmla="+- 0 3318 3269"/>
                <a:gd name="T3" fmla="*/ 3318 h 50"/>
                <a:gd name="T4" fmla="+- 0 6948 6948"/>
                <a:gd name="T5" fmla="*/ T4 w 69"/>
                <a:gd name="T6" fmla="+- 0 3293 3269"/>
                <a:gd name="T7" fmla="*/ 3293 h 50"/>
                <a:gd name="T8" fmla="+- 0 7016 6948"/>
                <a:gd name="T9" fmla="*/ T8 w 69"/>
                <a:gd name="T10" fmla="+- 0 3269 3269"/>
                <a:gd name="T11" fmla="*/ 3269 h 50"/>
                <a:gd name="T12" fmla="+- 0 7016 6948"/>
                <a:gd name="T13" fmla="*/ T12 w 69"/>
                <a:gd name="T14" fmla="+- 0 3318 3269"/>
                <a:gd name="T15" fmla="*/ 3318 h 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69" h="50">
                  <a:moveTo>
                    <a:pt x="68" y="49"/>
                  </a:moveTo>
                  <a:lnTo>
                    <a:pt x="0" y="24"/>
                  </a:lnTo>
                  <a:lnTo>
                    <a:pt x="68" y="0"/>
                  </a:lnTo>
                  <a:lnTo>
                    <a:pt x="68" y="49"/>
                  </a:lnTo>
                  <a:close/>
                </a:path>
              </a:pathLst>
            </a:custGeom>
            <a:solidFill>
              <a:srgbClr val="FF5F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BB0D2AC-2017-D677-446A-1504E861C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" y="3268"/>
              <a:ext cx="69" cy="50"/>
            </a:xfrm>
            <a:custGeom>
              <a:avLst/>
              <a:gdLst>
                <a:gd name="T0" fmla="+- 0 7016 6948"/>
                <a:gd name="T1" fmla="*/ T0 w 69"/>
                <a:gd name="T2" fmla="+- 0 3269 3269"/>
                <a:gd name="T3" fmla="*/ 3269 h 50"/>
                <a:gd name="T4" fmla="+- 0 6948 6948"/>
                <a:gd name="T5" fmla="*/ T4 w 69"/>
                <a:gd name="T6" fmla="+- 0 3293 3269"/>
                <a:gd name="T7" fmla="*/ 3293 h 50"/>
                <a:gd name="T8" fmla="+- 0 7016 6948"/>
                <a:gd name="T9" fmla="*/ T8 w 69"/>
                <a:gd name="T10" fmla="+- 0 3318 3269"/>
                <a:gd name="T11" fmla="*/ 3318 h 50"/>
                <a:gd name="T12" fmla="+- 0 7016 6948"/>
                <a:gd name="T13" fmla="*/ T12 w 69"/>
                <a:gd name="T14" fmla="+- 0 3269 3269"/>
                <a:gd name="T15" fmla="*/ 3269 h 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69" h="50">
                  <a:moveTo>
                    <a:pt x="68" y="0"/>
                  </a:moveTo>
                  <a:lnTo>
                    <a:pt x="0" y="24"/>
                  </a:lnTo>
                  <a:lnTo>
                    <a:pt x="68" y="49"/>
                  </a:lnTo>
                  <a:lnTo>
                    <a:pt x="68" y="0"/>
                  </a:lnTo>
                  <a:close/>
                </a:path>
              </a:pathLst>
            </a:custGeom>
            <a:noFill/>
            <a:ln w="9525">
              <a:solidFill>
                <a:srgbClr val="FF5F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62F6DCC4-FC81-E6C8-A641-7037DE8F6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" y="337048"/>
            <a:ext cx="85291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Hugging Face LLMs Types &amp; Counts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768AA-E31F-28D3-926F-700F038C4B2E}"/>
              </a:ext>
            </a:extLst>
          </p:cNvPr>
          <p:cNvSpPr txBox="1"/>
          <p:nvPr/>
        </p:nvSpPr>
        <p:spPr>
          <a:xfrm>
            <a:off x="294640" y="2863494"/>
            <a:ext cx="1275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Hugging Face Models</a:t>
            </a:r>
          </a:p>
        </p:txBody>
      </p:sp>
    </p:spTree>
    <p:extLst>
      <p:ext uri="{BB962C8B-B14F-4D97-AF65-F5344CB8AC3E}">
        <p14:creationId xmlns:p14="http://schemas.microsoft.com/office/powerpoint/2010/main" val="332674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1">
            <a:extLst>
              <a:ext uri="{FF2B5EF4-FFF2-40B4-BE49-F238E27FC236}">
                <a16:creationId xmlns:a16="http://schemas.microsoft.com/office/drawing/2014/main" id="{1295C61E-E198-9EA1-02AB-3B6F05BB0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152398"/>
            <a:ext cx="11903712" cy="6553197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45" name="image50.png">
            <a:extLst>
              <a:ext uri="{FF2B5EF4-FFF2-40B4-BE49-F238E27FC236}">
                <a16:creationId xmlns:a16="http://schemas.microsoft.com/office/drawing/2014/main" id="{1DCBCB4E-D18F-438E-A908-79F37356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93" y="779110"/>
            <a:ext cx="9048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98DE6D7E-0987-6291-749C-EB78C4995226}"/>
              </a:ext>
            </a:extLst>
          </p:cNvPr>
          <p:cNvGrpSpPr>
            <a:grpSpLocks/>
          </p:cNvGrpSpPr>
          <p:nvPr/>
        </p:nvGrpSpPr>
        <p:grpSpPr bwMode="auto">
          <a:xfrm>
            <a:off x="9020810" y="1198210"/>
            <a:ext cx="2973388" cy="3092450"/>
            <a:chOff x="14031" y="-629"/>
            <a:chExt cx="4682" cy="4871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29ADA555-DEE3-44A3-2016-D1A96EDFB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1" y="-106"/>
              <a:ext cx="4682" cy="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 Box 3">
              <a:extLst>
                <a:ext uri="{FF2B5EF4-FFF2-40B4-BE49-F238E27FC236}">
                  <a16:creationId xmlns:a16="http://schemas.microsoft.com/office/drawing/2014/main" id="{30989535-CFE3-2E51-A598-24FC19F11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1" y="-629"/>
              <a:ext cx="4682" cy="5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Microsoft Sans Serif" panose="020B0604020202020204" pitchFamily="34" charset="0"/>
                </a:rPr>
                <a:t>Stack Overflow:huggingface-transformers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" name="Text Box 1">
            <a:extLst>
              <a:ext uri="{FF2B5EF4-FFF2-40B4-BE49-F238E27FC236}">
                <a16:creationId xmlns:a16="http://schemas.microsoft.com/office/drawing/2014/main" id="{F1ED4BD0-18BD-8EC5-3ACB-4A672FB4B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388" y="1095375"/>
            <a:ext cx="53340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icrosoft Sans Serif" panose="020B0604020202020204" pitchFamily="34" charset="0"/>
              </a:rPr>
              <a:t>% of Stack Overﬂow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 questions that month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7BFB0-87C9-9DE7-CD4A-1A00E4241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176" tIns="40627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5DBEB7-0BB2-4297-AF69-40B498814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1B3138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Hugging Face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F9542C20-760B-F473-C7E4-4E356291E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0" y="43484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43000" algn="l"/>
              </a:tabLs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1B3138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43000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FF36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Hugging Face Hub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36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hosts: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1430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rgbClr val="FF362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hlinkClick r:id="rId5"/>
              </a:rPr>
              <a:t>Models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1430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rgbClr val="FF362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hlinkClick r:id="rId6"/>
              </a:rPr>
              <a:t>Datasets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1430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rgbClr val="FF362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hlinkClick r:id="rId7"/>
              </a:rPr>
              <a:t>Spaces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362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hlinkClick r:id="rId7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for demos and code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43000" algn="l"/>
              </a:tabLst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</a:b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430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Key libraries include: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1430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Courier New" panose="02070309020205020404" pitchFamily="49" charset="0"/>
                <a:ea typeface="Microsoft Sans Serif" panose="020B0604020202020204" pitchFamily="34" charset="0"/>
                <a:cs typeface="Courier New" panose="02070309020205020404" pitchFamily="49" charset="0"/>
              </a:rPr>
              <a:t>datasets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ea typeface="Microsoft Sans Serif" panose="020B0604020202020204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 Download datasets from the hub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1430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Courier New" panose="02070309020205020404" pitchFamily="49" charset="0"/>
                <a:ea typeface="Microsoft Sans Serif" panose="020B0604020202020204" pitchFamily="34" charset="0"/>
                <a:cs typeface="Courier New" panose="02070309020205020404" pitchFamily="49" charset="0"/>
              </a:rPr>
              <a:t>transformers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ea typeface="Microsoft Sans Serif" panose="020B0604020202020204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 Work with pipelines, tokenizers, models, etc.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1430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Courier New" panose="02070309020205020404" pitchFamily="49" charset="0"/>
                <a:ea typeface="Microsoft Sans Serif" panose="020B0604020202020204" pitchFamily="34" charset="0"/>
                <a:cs typeface="Courier New" panose="02070309020205020404" pitchFamily="49" charset="0"/>
              </a:rPr>
              <a:t>evaluate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ea typeface="Microsoft Sans Serif" panose="020B0604020202020204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 Compute evaluation metrics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430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Under the hood, these libraries can use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PyTorch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, TensorFlow, and JAX.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46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icture 18" descr="A close-up of a white paper&#10;&#10;Description automatically generated">
            <a:extLst>
              <a:ext uri="{FF2B5EF4-FFF2-40B4-BE49-F238E27FC236}">
                <a16:creationId xmlns:a16="http://schemas.microsoft.com/office/drawing/2014/main" id="{62CCB79C-5248-24EC-EADA-7978573E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467360" y="210107"/>
            <a:ext cx="10688320" cy="60110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F175CF-B75C-18BA-7B1B-DBA104FE9A12}"/>
              </a:ext>
            </a:extLst>
          </p:cNvPr>
          <p:cNvSpPr txBox="1"/>
          <p:nvPr/>
        </p:nvSpPr>
        <p:spPr>
          <a:xfrm>
            <a:off x="5811520" y="5565894"/>
            <a:ext cx="545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Refer on Databricks: LLM 01 - LLMs with Hugging Face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73297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F15283-6AB4-D254-7C31-4641CCBD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5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hain&#10;&#10;Description automatically generated">
            <a:extLst>
              <a:ext uri="{FF2B5EF4-FFF2-40B4-BE49-F238E27FC236}">
                <a16:creationId xmlns:a16="http://schemas.microsoft.com/office/drawing/2014/main" id="{71A39610-0771-49B0-115D-4024FA50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19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177A74-ACE8-3B33-3898-8DF1FF22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5D80980-54FB-A7AD-9163-168D2530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7B0A6775-33FB-1799-4B8B-113438AA2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23" y="409904"/>
            <a:ext cx="11477954" cy="5770179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165" marR="2936240">
              <a:lnSpc>
                <a:spcPct val="165000"/>
              </a:lnSpc>
              <a:spcAft>
                <a:spcPts val="0"/>
              </a:spcAft>
            </a:pPr>
            <a:endParaRPr lang="en-US" u="heavy" dirty="0">
              <a:solidFill>
                <a:srgbClr val="FF3621"/>
              </a:solidFill>
              <a:uFill>
                <a:solidFill>
                  <a:srgbClr val="FF3621"/>
                </a:solidFill>
              </a:uFill>
              <a:latin typeface="Microsoft Sans Serif" panose="020B0604020202020204" pitchFamily="34" charset="0"/>
              <a:ea typeface="Microsoft Sans Serif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165" marR="2936240">
              <a:lnSpc>
                <a:spcPct val="165000"/>
              </a:lnSpc>
              <a:spcAft>
                <a:spcPts val="0"/>
              </a:spcAft>
            </a:pPr>
            <a:endParaRPr lang="en-US" u="heavy" dirty="0">
              <a:solidFill>
                <a:srgbClr val="FF3621"/>
              </a:solidFill>
              <a:uFill>
                <a:solidFill>
                  <a:srgbClr val="FF3621"/>
                </a:solidFill>
              </a:uFill>
              <a:latin typeface="Microsoft Sans Serif" panose="020B0604020202020204" pitchFamily="34" charset="0"/>
              <a:ea typeface="Microsoft Sans Serif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165" marR="2936240">
              <a:lnSpc>
                <a:spcPct val="165000"/>
              </a:lnSpc>
              <a:spcAft>
                <a:spcPts val="0"/>
              </a:spcAft>
            </a:pP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</a:t>
            </a:r>
            <a:r>
              <a:rPr lang="en-US" sz="2000" u="heavy" spc="-13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practices</a:t>
            </a:r>
            <a:r>
              <a:rPr lang="en-US" sz="2000" u="heavy" spc="-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lang="en-US" sz="2000" u="heavy" spc="-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OpenAI-speciﬁc</a:t>
            </a:r>
            <a:r>
              <a:rPr lang="en-US" sz="2000" u="heavy" spc="-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models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,</a:t>
            </a:r>
            <a:r>
              <a:rPr lang="en-US" sz="2000" spc="-13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e.g.,</a:t>
            </a:r>
            <a:r>
              <a:rPr lang="en-US" sz="2000" spc="-13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GPT-3</a:t>
            </a:r>
            <a:r>
              <a:rPr lang="en-US" sz="2000" spc="-13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and</a:t>
            </a:r>
            <a:r>
              <a:rPr lang="en-US" sz="2000" spc="-13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Codex</a:t>
            </a:r>
            <a:r>
              <a:rPr lang="en-US" sz="2000" spc="-6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</a:t>
            </a:r>
            <a:r>
              <a:rPr lang="en-US" sz="2000" u="heavy" spc="-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engineering</a:t>
            </a:r>
            <a:r>
              <a:rPr lang="en-US" sz="2000" u="heavy" spc="-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</a:t>
            </a:r>
            <a:r>
              <a:rPr lang="en-US" sz="2000" spc="-65" dirty="0">
                <a:solidFill>
                  <a:srgbClr val="FF362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by</a:t>
            </a:r>
            <a:r>
              <a:rPr lang="en-US" sz="2000" spc="-6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DAIR.AI</a:t>
            </a:r>
            <a:endParaRPr lang="en-IN" sz="1050" dirty="0"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685165" marR="2515870">
              <a:lnSpc>
                <a:spcPct val="165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en-US" sz="2000" u="heavy" spc="11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</a:t>
            </a:r>
            <a:r>
              <a:rPr lang="en-US" sz="2000" u="heavy" spc="11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Engineering</a:t>
            </a:r>
            <a:r>
              <a:rPr lang="en-US" sz="2000" u="heavy" spc="11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</a:t>
            </a:r>
            <a:r>
              <a:rPr lang="en-US" sz="2000" spc="110" dirty="0">
                <a:solidFill>
                  <a:srgbClr val="FF362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by</a:t>
            </a:r>
            <a:r>
              <a:rPr lang="en-US" sz="2000" spc="11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OpenAI</a:t>
            </a:r>
            <a:r>
              <a:rPr lang="en-US" sz="2000" spc="11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and</a:t>
            </a:r>
            <a:r>
              <a:rPr lang="en-US" sz="2000" spc="11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DeepLearning.AI</a:t>
            </a:r>
            <a:r>
              <a:rPr lang="en-US" sz="2000" spc="-57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US" sz="2000" u="heavy" spc="-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sz="2000" u="heavy" spc="-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</a:t>
            </a:r>
            <a:r>
              <a:rPr lang="en-US" sz="2000" u="heavy" spc="-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Engineering</a:t>
            </a:r>
            <a:r>
              <a:rPr lang="en-US" sz="2000" u="heavy" spc="-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</a:t>
            </a:r>
            <a:r>
              <a:rPr lang="en-US" sz="2000" spc="-60" dirty="0">
                <a:solidFill>
                  <a:srgbClr val="FF362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by</a:t>
            </a:r>
            <a:r>
              <a:rPr lang="en-US" sz="2000" spc="-6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Learn</a:t>
            </a:r>
            <a:r>
              <a:rPr lang="en-US" sz="2000" spc="-5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Prompting</a:t>
            </a:r>
            <a:endParaRPr lang="en-IN" sz="1050" dirty="0"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685165" marR="6393180">
              <a:lnSpc>
                <a:spcPct val="165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20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Tips for Working with LLMs</a:t>
            </a:r>
            <a:r>
              <a:rPr lang="en-US" sz="2000" dirty="0">
                <a:solidFill>
                  <a:srgbClr val="FF362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by </a:t>
            </a:r>
            <a:r>
              <a:rPr lang="en-US" sz="2000" dirty="0" err="1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Brex</a:t>
            </a:r>
            <a:r>
              <a:rPr lang="en-US" sz="2000" spc="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Tools</a:t>
            </a:r>
            <a:r>
              <a:rPr lang="en-US" sz="2000" spc="-4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to</a:t>
            </a:r>
            <a:r>
              <a:rPr lang="en-US" sz="2000" spc="-4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help</a:t>
            </a:r>
            <a:r>
              <a:rPr lang="en-US" sz="2000" spc="-4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generate</a:t>
            </a:r>
            <a:r>
              <a:rPr lang="en-US" sz="2000" spc="-4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starter</a:t>
            </a:r>
            <a:r>
              <a:rPr lang="en-US" sz="2000" spc="-4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0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prompts:</a:t>
            </a:r>
            <a:endParaRPr lang="en-IN" sz="1050" dirty="0"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42900" lvl="0" indent="-342900">
              <a:lnSpc>
                <a:spcPts val="2025"/>
              </a:lnSpc>
              <a:buFont typeface="Arial" panose="020B0604020202020204" pitchFamily="34" charset="0"/>
              <a:buChar char="•"/>
              <a:tabLst>
                <a:tab pos="1142365" algn="l"/>
                <a:tab pos="1143000" algn="l"/>
              </a:tabLst>
            </a:pPr>
            <a:r>
              <a:rPr lang="en-US" sz="16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</a:t>
            </a:r>
            <a:r>
              <a:rPr lang="en-US" sz="1600" u="heavy" spc="-1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</a:t>
            </a:r>
            <a:r>
              <a:rPr lang="en-US" sz="1600" u="heavy" spc="-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Generator</a:t>
            </a:r>
            <a:r>
              <a:rPr lang="en-US" sz="1600" spc="-10" dirty="0">
                <a:solidFill>
                  <a:srgbClr val="FF362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by</a:t>
            </a:r>
            <a:r>
              <a:rPr lang="en-US" sz="1600" spc="-1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16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coefﬁcient.io</a:t>
            </a:r>
            <a:endParaRPr lang="en-IN" sz="1050" dirty="0"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42900" lvl="0" indent="-342900">
              <a:spcBef>
                <a:spcPts val="445"/>
              </a:spcBef>
              <a:buFont typeface="Arial" panose="020B0604020202020204" pitchFamily="34" charset="0"/>
              <a:buChar char="•"/>
              <a:tabLst>
                <a:tab pos="1142365" algn="l"/>
                <a:tab pos="1143000" algn="l"/>
              </a:tabLst>
            </a:pPr>
            <a:r>
              <a:rPr lang="en-US" sz="1600" u="heavy" dirty="0" err="1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PromptExtend</a:t>
            </a:r>
            <a:endParaRPr lang="en-IN" sz="1050" dirty="0"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42900" lvl="0" indent="-342900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142365" algn="l"/>
                <a:tab pos="1143000" algn="l"/>
              </a:tabLst>
            </a:pPr>
            <a:r>
              <a:rPr lang="en-US" sz="1600" u="heavy" spc="-5" dirty="0" err="1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 panose="020B0604020202020204" pitchFamily="34" charset="0"/>
                <a:ea typeface="Microsoft Sans Serif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PromptParrot</a:t>
            </a:r>
            <a:r>
              <a:rPr lang="en-US" sz="1600" spc="-115" dirty="0">
                <a:solidFill>
                  <a:srgbClr val="FF362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by</a:t>
            </a:r>
            <a:r>
              <a:rPr lang="en-US" sz="1600" spc="-115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1600" dirty="0">
                <a:solidFill>
                  <a:srgbClr val="1B313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Replicate</a:t>
            </a:r>
            <a:endParaRPr lang="en-IN" sz="1050" dirty="0"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127D3-4888-6A3C-7942-5772FCAE9036}"/>
              </a:ext>
            </a:extLst>
          </p:cNvPr>
          <p:cNvSpPr txBox="1"/>
          <p:nvPr/>
        </p:nvSpPr>
        <p:spPr>
          <a:xfrm>
            <a:off x="2259723" y="677917"/>
            <a:ext cx="7168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Guides</a:t>
            </a:r>
            <a:r>
              <a:rPr lang="en-US" sz="2800" b="1" spc="130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800" b="1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and</a:t>
            </a:r>
            <a:r>
              <a:rPr lang="en-US" sz="2800" b="1" spc="135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800" b="1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tools</a:t>
            </a:r>
            <a:r>
              <a:rPr lang="en-US" sz="2800" b="1" spc="130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800" b="1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to</a:t>
            </a:r>
            <a:r>
              <a:rPr lang="en-US" sz="2800" b="1" spc="135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800" b="1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help</a:t>
            </a:r>
            <a:r>
              <a:rPr lang="en-US" sz="2800" b="1" spc="130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800" b="1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writing</a:t>
            </a:r>
            <a:r>
              <a:rPr lang="en-US" sz="2800" b="1" spc="135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800" b="1" dirty="0">
                <a:solidFill>
                  <a:srgbClr val="1B3138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prompt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979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D94EA7-DD0E-792D-926C-B97CBED7B414}"/>
              </a:ext>
            </a:extLst>
          </p:cNvPr>
          <p:cNvSpPr txBox="1"/>
          <p:nvPr/>
        </p:nvSpPr>
        <p:spPr>
          <a:xfrm>
            <a:off x="579120" y="1076960"/>
            <a:ext cx="10627360" cy="328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Contents: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LLM introduction and databricks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Applications with LLMs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Embeddings, Vector Databases and Search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Multi-Stage Reasoning (LLM chains, Prompts, Agents, Langchain)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Fine-Tuning (Traditional fine-tuning, PEFT, Instruct-finetuning, RLHF)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Task-Specific Evaluation (Accuracy, Precision, Recall, Rouge Score</a:t>
            </a:r>
            <a:r>
              <a:rPr lang="en-IN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BLEU</a:t>
            </a:r>
            <a:r>
              <a:rPr lang="en-IN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LLMs and Society (Risks, Toxicity, Hallucinations, Mitigation)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LLMOPs (MLOPs vs LLMOPs, model loading, Inference pipeline- Delta Tables, MLFLOW, Orchestration using Delta Live Tables)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D6E5B-5DBD-5261-1264-AC102C0E602B}"/>
              </a:ext>
            </a:extLst>
          </p:cNvPr>
          <p:cNvSpPr/>
          <p:nvPr/>
        </p:nvSpPr>
        <p:spPr>
          <a:xfrm>
            <a:off x="447040" y="3037840"/>
            <a:ext cx="10627360" cy="1402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E34-995E-6714-55B9-DEBCDF2D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40" y="3128645"/>
            <a:ext cx="10919372" cy="1325563"/>
          </a:xfrm>
        </p:spPr>
        <p:txBody>
          <a:bodyPr/>
          <a:lstStyle/>
          <a:p>
            <a:r>
              <a:rPr lang="en-IN" dirty="0"/>
              <a:t>Embeddings, Vector Databases &amp; Search</a:t>
            </a:r>
          </a:p>
        </p:txBody>
      </p:sp>
    </p:spTree>
    <p:extLst>
      <p:ext uri="{BB962C8B-B14F-4D97-AF65-F5344CB8AC3E}">
        <p14:creationId xmlns:p14="http://schemas.microsoft.com/office/powerpoint/2010/main" val="210519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27B645-7F3F-9651-DF7F-79DCB38B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1" y="507902"/>
            <a:ext cx="10864276" cy="56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9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3DFB4-B033-A964-9019-877A6C13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9" y="610776"/>
            <a:ext cx="11175001" cy="5139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29333E-03BE-AD74-BA77-367B61A5A3FB}"/>
              </a:ext>
            </a:extLst>
          </p:cNvPr>
          <p:cNvSpPr txBox="1"/>
          <p:nvPr/>
        </p:nvSpPr>
        <p:spPr>
          <a:xfrm>
            <a:off x="528320" y="5290398"/>
            <a:ext cx="48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Azure Cognitive Search uses similar workflow</a:t>
            </a:r>
          </a:p>
        </p:txBody>
      </p:sp>
    </p:spTree>
    <p:extLst>
      <p:ext uri="{BB962C8B-B14F-4D97-AF65-F5344CB8AC3E}">
        <p14:creationId xmlns:p14="http://schemas.microsoft.com/office/powerpoint/2010/main" val="777550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29333E-03BE-AD74-BA77-367B61A5A3FB}"/>
              </a:ext>
            </a:extLst>
          </p:cNvPr>
          <p:cNvSpPr txBox="1"/>
          <p:nvPr/>
        </p:nvSpPr>
        <p:spPr>
          <a:xfrm>
            <a:off x="7335520" y="6123518"/>
            <a:ext cx="48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All of them are integrated with Langchain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E498A-6F82-F8F7-F3E0-612D191D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15" y="1127760"/>
            <a:ext cx="6148605" cy="4883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1292B-FDE0-26D3-2901-933B18C827BE}"/>
              </a:ext>
            </a:extLst>
          </p:cNvPr>
          <p:cNvSpPr txBox="1"/>
          <p:nvPr/>
        </p:nvSpPr>
        <p:spPr>
          <a:xfrm>
            <a:off x="1412240" y="323022"/>
            <a:ext cx="541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/>
              <a:t>Popular Vector Databases</a:t>
            </a:r>
          </a:p>
        </p:txBody>
      </p:sp>
    </p:spTree>
    <p:extLst>
      <p:ext uri="{BB962C8B-B14F-4D97-AF65-F5344CB8AC3E}">
        <p14:creationId xmlns:p14="http://schemas.microsoft.com/office/powerpoint/2010/main" val="275856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E34-995E-6714-55B9-DEBCDF2D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594" y="3159125"/>
            <a:ext cx="7491686" cy="1325563"/>
          </a:xfrm>
        </p:spPr>
        <p:txBody>
          <a:bodyPr/>
          <a:lstStyle/>
          <a:p>
            <a:r>
              <a:rPr lang="en-IN" dirty="0"/>
              <a:t>Fine-Tuning &amp; Evaluating LLMs</a:t>
            </a:r>
          </a:p>
        </p:txBody>
      </p:sp>
    </p:spTree>
    <p:extLst>
      <p:ext uri="{BB962C8B-B14F-4D97-AF65-F5344CB8AC3E}">
        <p14:creationId xmlns:p14="http://schemas.microsoft.com/office/powerpoint/2010/main" val="800698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29EFE-EA5C-AA56-6357-DA78C7A1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03" y="745386"/>
            <a:ext cx="9370033" cy="49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04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3E022C-07ED-FAEA-9382-A7316CDC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1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21D5DE34-7A6B-B87F-6AC2-1BE8D519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16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9CD7C1-E287-6D85-F0BB-FE80AAE0A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62560"/>
            <a:ext cx="11887200" cy="612648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C6F27-5D2E-A78B-0ADF-C9681C9E89C3}"/>
              </a:ext>
            </a:extLst>
          </p:cNvPr>
          <p:cNvSpPr txBox="1"/>
          <p:nvPr/>
        </p:nvSpPr>
        <p:spPr>
          <a:xfrm>
            <a:off x="751840" y="1148080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Other Types of Fine-Tuning:</a:t>
            </a:r>
          </a:p>
          <a:p>
            <a:pPr marL="514350" indent="-514350">
              <a:buAutoNum type="arabicPeriod"/>
            </a:pPr>
            <a:r>
              <a:rPr lang="en-IN" sz="2800" b="1" dirty="0"/>
              <a:t>Parameter Efficient Fine-Tuning (PEFT): </a:t>
            </a:r>
            <a:r>
              <a:rPr lang="en-IN" sz="2800" dirty="0"/>
              <a:t>We freeze the Embeddings/hidden layers weights and only fine-tune the head/output layer, faster to train, cost-friendly but can impact the accuracies of the model.</a:t>
            </a:r>
          </a:p>
          <a:p>
            <a:pPr marL="514350" indent="-514350">
              <a:buAutoNum type="arabicPeriod"/>
            </a:pPr>
            <a:r>
              <a:rPr lang="en-IN" sz="2800" b="1" dirty="0"/>
              <a:t>Reinforcement Learning from Human Feedback (RLHF): </a:t>
            </a:r>
            <a:r>
              <a:rPr lang="en-IN" sz="2800" dirty="0"/>
              <a:t>E.g. To generate human like responses from a labelled dataset for an already trained/fine-tuned model, takes actions based on rewards.</a:t>
            </a:r>
          </a:p>
        </p:txBody>
      </p:sp>
    </p:spTree>
    <p:extLst>
      <p:ext uri="{BB962C8B-B14F-4D97-AF65-F5344CB8AC3E}">
        <p14:creationId xmlns:p14="http://schemas.microsoft.com/office/powerpoint/2010/main" val="2679994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D324D05-D567-64BA-7D95-D3860BA0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3360"/>
            <a:ext cx="11887200" cy="612648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E52B3-180B-4D00-16A0-31E230763957}"/>
              </a:ext>
            </a:extLst>
          </p:cNvPr>
          <p:cNvSpPr txBox="1"/>
          <p:nvPr/>
        </p:nvSpPr>
        <p:spPr>
          <a:xfrm>
            <a:off x="863600" y="156464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Refer: Mental Health/Depression Detection Notebooks on Databricks used for DLT Project (fine-tuning pre-trained ALBERT and Bio-Clinical BERT models)</a:t>
            </a:r>
          </a:p>
        </p:txBody>
      </p:sp>
    </p:spTree>
    <p:extLst>
      <p:ext uri="{BB962C8B-B14F-4D97-AF65-F5344CB8AC3E}">
        <p14:creationId xmlns:p14="http://schemas.microsoft.com/office/powerpoint/2010/main" val="2696813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E34-995E-6714-55B9-DEBCDF2D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560" y="2610485"/>
            <a:ext cx="10515600" cy="1325563"/>
          </a:xfrm>
        </p:spPr>
        <p:txBody>
          <a:bodyPr/>
          <a:lstStyle/>
          <a:p>
            <a:r>
              <a:rPr lang="en-IN" dirty="0"/>
              <a:t>Introduction to LLMs</a:t>
            </a:r>
          </a:p>
        </p:txBody>
      </p:sp>
    </p:spTree>
    <p:extLst>
      <p:ext uri="{BB962C8B-B14F-4D97-AF65-F5344CB8AC3E}">
        <p14:creationId xmlns:p14="http://schemas.microsoft.com/office/powerpoint/2010/main" val="2276812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A0DFC63-7611-52C7-F2BC-369F19324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62560"/>
            <a:ext cx="11887200" cy="612648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3AA7-146D-8D88-4C3C-793E88216413}"/>
              </a:ext>
            </a:extLst>
          </p:cNvPr>
          <p:cNvSpPr txBox="1"/>
          <p:nvPr/>
        </p:nvSpPr>
        <p:spPr>
          <a:xfrm>
            <a:off x="1036320" y="680720"/>
            <a:ext cx="8666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 is before evaluation where do you store </a:t>
            </a:r>
          </a:p>
          <a:p>
            <a:r>
              <a:rPr lang="en-I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weights or how do you load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7165D-9EE9-9FB5-2813-3B4CF4CBEF56}"/>
              </a:ext>
            </a:extLst>
          </p:cNvPr>
          <p:cNvSpPr txBox="1"/>
          <p:nvPr/>
        </p:nvSpPr>
        <p:spPr>
          <a:xfrm>
            <a:off x="548640" y="2306320"/>
            <a:ext cx="9977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Option is to create a private repo on Hugging Face Portal Hub and load the model directly in scripts just like other pre-trained/fine-tuned models on Hugging Face Hub using your specific token-key.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Another option is to upload the model artifacts (weights, config files) on Azure blob storage as a zip and pull it in databricks DBFS, unzip and then load from unzipped folder in the script.</a:t>
            </a:r>
          </a:p>
        </p:txBody>
      </p:sp>
    </p:spTree>
    <p:extLst>
      <p:ext uri="{BB962C8B-B14F-4D97-AF65-F5344CB8AC3E}">
        <p14:creationId xmlns:p14="http://schemas.microsoft.com/office/powerpoint/2010/main" val="249768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6EDDF7-C175-1D0D-935F-7494D980C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64160"/>
            <a:ext cx="11887200" cy="612648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54EAA-C005-3231-D2D3-9AB2F683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9" y="1334666"/>
            <a:ext cx="4771592" cy="2451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49628E-41B3-81D1-D371-DAE6E55C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05" y="1334666"/>
            <a:ext cx="6703795" cy="2451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3C3CBF-3169-E40B-8701-3F3D2178F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05" y="4002512"/>
            <a:ext cx="6597989" cy="2171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AD063-56A0-87A4-18C4-9A4383FA3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50" y="4193022"/>
            <a:ext cx="5441645" cy="198130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B82585-400A-DEC0-9252-6041D0D625DF}"/>
              </a:ext>
            </a:extLst>
          </p:cNvPr>
          <p:cNvCxnSpPr/>
          <p:nvPr/>
        </p:nvCxnSpPr>
        <p:spPr>
          <a:xfrm flipV="1">
            <a:off x="8818880" y="4734560"/>
            <a:ext cx="924560" cy="102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537165-2765-CED3-9095-6518EC74EF79}"/>
              </a:ext>
            </a:extLst>
          </p:cNvPr>
          <p:cNvSpPr txBox="1"/>
          <p:nvPr/>
        </p:nvSpPr>
        <p:spPr>
          <a:xfrm>
            <a:off x="9743440" y="4521200"/>
            <a:ext cx="20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2"/>
                </a:solidFill>
              </a:rPr>
              <a:t>From Hugging Face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206F78-31F0-961E-C5DD-6A0822F57CA5}"/>
              </a:ext>
            </a:extLst>
          </p:cNvPr>
          <p:cNvCxnSpPr/>
          <p:nvPr/>
        </p:nvCxnSpPr>
        <p:spPr>
          <a:xfrm flipV="1">
            <a:off x="3921760" y="4497174"/>
            <a:ext cx="924560" cy="102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9C7428-41C4-EC7E-D0BC-D8448A6C6328}"/>
              </a:ext>
            </a:extLst>
          </p:cNvPr>
          <p:cNvSpPr txBox="1"/>
          <p:nvPr/>
        </p:nvSpPr>
        <p:spPr>
          <a:xfrm>
            <a:off x="4846320" y="4283814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2"/>
                </a:solidFill>
              </a:rPr>
              <a:t>Azure Storage and Databricks DBFS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AEADE-F43B-5B7B-7C34-D73EC437D258}"/>
              </a:ext>
            </a:extLst>
          </p:cNvPr>
          <p:cNvSpPr txBox="1"/>
          <p:nvPr/>
        </p:nvSpPr>
        <p:spPr>
          <a:xfrm>
            <a:off x="940703" y="382453"/>
            <a:ext cx="866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Loading Model Weights and Config files</a:t>
            </a:r>
          </a:p>
        </p:txBody>
      </p:sp>
    </p:spTree>
    <p:extLst>
      <p:ext uri="{BB962C8B-B14F-4D97-AF65-F5344CB8AC3E}">
        <p14:creationId xmlns:p14="http://schemas.microsoft.com/office/powerpoint/2010/main" val="3904232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42240C-9D34-E6C2-7D06-548AFD4A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2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n a white background&#10;&#10;Description automatically generated">
            <a:extLst>
              <a:ext uri="{FF2B5EF4-FFF2-40B4-BE49-F238E27FC236}">
                <a16:creationId xmlns:a16="http://schemas.microsoft.com/office/drawing/2014/main" id="{271CF8DA-FACC-8E7A-B63E-3DE517DB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16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white background&#10;&#10;Description automatically generated">
            <a:extLst>
              <a:ext uri="{FF2B5EF4-FFF2-40B4-BE49-F238E27FC236}">
                <a16:creationId xmlns:a16="http://schemas.microsoft.com/office/drawing/2014/main" id="{D7076F19-94BC-362E-BBC0-B1233D76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B76F9A-26F1-3080-6458-D74F37EE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69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E89DC5-F5A1-8CBC-DB65-D49262BCA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64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0B45BE-22A6-6D9D-A734-2F8F35DB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1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0FE7EC-B07F-4072-B389-02526AA5C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53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4FDA8F-05D8-6161-9AB9-2ECA2BDA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2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a computer&#10;&#10;Description automatically generated">
            <a:extLst>
              <a:ext uri="{FF2B5EF4-FFF2-40B4-BE49-F238E27FC236}">
                <a16:creationId xmlns:a16="http://schemas.microsoft.com/office/drawing/2014/main" id="{8CC46738-9E95-DD11-F53B-14CEE6B09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" r="3741" b="-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6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D324D05-D567-64BA-7D95-D3860BA0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3360"/>
            <a:ext cx="11887200" cy="612648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E52B3-180B-4D00-16A0-31E230763957}"/>
              </a:ext>
            </a:extLst>
          </p:cNvPr>
          <p:cNvSpPr txBox="1"/>
          <p:nvPr/>
        </p:nvSpPr>
        <p:spPr>
          <a:xfrm>
            <a:off x="863600" y="156464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Refer: LLM 04a and 04b - Fine-tuning LLMs &amp; Evaluation Notebooks for classification tasks, summarization tasks and related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2977262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D324D05-D567-64BA-7D95-D3860BA0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23" y="167890"/>
            <a:ext cx="11887200" cy="6446269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67D91-DF80-9261-462D-EBD045C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5" y="1507869"/>
            <a:ext cx="5534519" cy="2298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F08AE-E663-64B9-B258-84D318CB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17" y="1551221"/>
            <a:ext cx="5874052" cy="1600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F22AFC-6017-92D2-F0B6-95ACCED6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17" y="3212828"/>
            <a:ext cx="6026460" cy="1187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8BD730-F51A-1293-C207-C26750790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671138"/>
            <a:ext cx="6210619" cy="18542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EF88B3-82B5-1DBD-1024-03C04CA7D7D1}"/>
              </a:ext>
            </a:extLst>
          </p:cNvPr>
          <p:cNvSpPr txBox="1"/>
          <p:nvPr/>
        </p:nvSpPr>
        <p:spPr>
          <a:xfrm>
            <a:off x="2702899" y="167891"/>
            <a:ext cx="765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Results From Summarization Tasks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E3E50-4E4A-D125-9FD8-4BA6A380CC59}"/>
              </a:ext>
            </a:extLst>
          </p:cNvPr>
          <p:cNvSpPr txBox="1"/>
          <p:nvPr/>
        </p:nvSpPr>
        <p:spPr>
          <a:xfrm>
            <a:off x="4704080" y="1133661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T5- small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0C491-D93F-2370-DCF1-2DAB77343657}"/>
              </a:ext>
            </a:extLst>
          </p:cNvPr>
          <p:cNvSpPr txBox="1"/>
          <p:nvPr/>
        </p:nvSpPr>
        <p:spPr>
          <a:xfrm>
            <a:off x="731520" y="4277360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T5 small vs T5-base vs GPT2</a:t>
            </a:r>
          </a:p>
        </p:txBody>
      </p:sp>
    </p:spTree>
    <p:extLst>
      <p:ext uri="{BB962C8B-B14F-4D97-AF65-F5344CB8AC3E}">
        <p14:creationId xmlns:p14="http://schemas.microsoft.com/office/powerpoint/2010/main" val="4064697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E34-995E-6714-55B9-DEBCDF2D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594" y="3159125"/>
            <a:ext cx="7491686" cy="1325563"/>
          </a:xfrm>
        </p:spPr>
        <p:txBody>
          <a:bodyPr/>
          <a:lstStyle/>
          <a:p>
            <a:r>
              <a:rPr lang="en-IN" dirty="0"/>
              <a:t>Ethical Evaluation</a:t>
            </a:r>
          </a:p>
        </p:txBody>
      </p:sp>
    </p:spTree>
    <p:extLst>
      <p:ext uri="{BB962C8B-B14F-4D97-AF65-F5344CB8AC3E}">
        <p14:creationId xmlns:p14="http://schemas.microsoft.com/office/powerpoint/2010/main" val="4150406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white paper&#10;&#10;Description automatically generated">
            <a:extLst>
              <a:ext uri="{FF2B5EF4-FFF2-40B4-BE49-F238E27FC236}">
                <a16:creationId xmlns:a16="http://schemas.microsoft.com/office/drawing/2014/main" id="{26F667FE-7EBD-7C25-54FC-00A8D9AD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725384"/>
            <a:ext cx="5486400" cy="2756916"/>
          </a:xfrm>
          <a:prstGeom prst="rect">
            <a:avLst/>
          </a:prstGeom>
        </p:spPr>
      </p:pic>
      <p:pic>
        <p:nvPicPr>
          <p:cNvPr id="7" name="Picture 6" descr="A green rectangle with black text&#10;&#10;Description automatically generated">
            <a:extLst>
              <a:ext uri="{FF2B5EF4-FFF2-40B4-BE49-F238E27FC236}">
                <a16:creationId xmlns:a16="http://schemas.microsoft.com/office/drawing/2014/main" id="{C555BC1B-E1F0-AB90-D2C6-9A4675A1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1222411"/>
            <a:ext cx="5522976" cy="17535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BB960-59F2-AACC-4E1F-FA8CB0270A2B}"/>
              </a:ext>
            </a:extLst>
          </p:cNvPr>
          <p:cNvSpPr txBox="1"/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What does hallucination mean?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/>
              <a:t>“The generated content is nonsensical or unfaithful to the provided source content”</a:t>
            </a:r>
            <a:endParaRPr lang="en-US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050AD9-EDC9-AC26-94C6-601EDCDD44F2}"/>
              </a:ext>
            </a:extLst>
          </p:cNvPr>
          <p:cNvSpPr txBox="1"/>
          <p:nvPr/>
        </p:nvSpPr>
        <p:spPr>
          <a:xfrm>
            <a:off x="2702899" y="167891"/>
            <a:ext cx="765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87238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DBFB3D15-0BD3-EEE9-56ED-0C3D353C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84A3E-F2BF-BAF2-E35B-43BB32CF9D3B}"/>
              </a:ext>
            </a:extLst>
          </p:cNvPr>
          <p:cNvSpPr txBox="1"/>
          <p:nvPr/>
        </p:nvSpPr>
        <p:spPr>
          <a:xfrm>
            <a:off x="6378801" y="4431212"/>
            <a:ext cx="162728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RLHF</a:t>
            </a:r>
          </a:p>
        </p:txBody>
      </p:sp>
    </p:spTree>
    <p:extLst>
      <p:ext uri="{BB962C8B-B14F-4D97-AF65-F5344CB8AC3E}">
        <p14:creationId xmlns:p14="http://schemas.microsoft.com/office/powerpoint/2010/main" val="145198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E34-995E-6714-55B9-DEBCDF2D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594" y="3159125"/>
            <a:ext cx="7491686" cy="1325563"/>
          </a:xfrm>
        </p:spPr>
        <p:txBody>
          <a:bodyPr/>
          <a:lstStyle/>
          <a:p>
            <a:r>
              <a:rPr lang="en-IN" dirty="0"/>
              <a:t>LLMOPs</a:t>
            </a:r>
          </a:p>
        </p:txBody>
      </p:sp>
    </p:spTree>
    <p:extLst>
      <p:ext uri="{BB962C8B-B14F-4D97-AF65-F5344CB8AC3E}">
        <p14:creationId xmlns:p14="http://schemas.microsoft.com/office/powerpoint/2010/main" val="552432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EE86E-0152-1D02-6F60-F63735DE1458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B498302-B93A-8D80-E94A-A8C59064A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18466"/>
            <a:ext cx="10905066" cy="37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6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6A74D0-C135-B744-7CE3-FFB9DE722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" b="-1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01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121B509-F60E-A2AE-642D-38C7BACD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88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40E13-0CD3-99EC-32FC-ECE5103CD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7" b="-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5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2F8BEC-FDF2-9980-A931-23345A149F8A}"/>
              </a:ext>
            </a:extLst>
          </p:cNvPr>
          <p:cNvGrpSpPr>
            <a:grpSpLocks/>
          </p:cNvGrpSpPr>
          <p:nvPr/>
        </p:nvGrpSpPr>
        <p:grpSpPr bwMode="auto">
          <a:xfrm>
            <a:off x="442976" y="1676083"/>
            <a:ext cx="3763963" cy="1857375"/>
            <a:chOff x="701" y="447"/>
            <a:chExt cx="5928" cy="2926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0A9B324C-F02B-BD41-6655-DB6FED94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" y="447"/>
              <a:ext cx="5928" cy="2926"/>
            </a:xfrm>
            <a:prstGeom prst="rect">
              <a:avLst/>
            </a:prstGeom>
            <a:solidFill>
              <a:srgbClr val="EE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3083" name="Picture 11">
              <a:extLst>
                <a:ext uri="{FF2B5EF4-FFF2-40B4-BE49-F238E27FC236}">
                  <a16:creationId xmlns:a16="http://schemas.microsoft.com/office/drawing/2014/main" id="{2784118D-D623-D40C-14CA-7237124EE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" y="2488"/>
              <a:ext cx="785" cy="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D057DAB1-76CD-480A-60FB-CA04DE940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" y="447"/>
              <a:ext cx="5928" cy="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Microsoft Sans Serif" panose="020B0604020202020204" pitchFamily="34" charset="0"/>
                </a:rPr>
                <a:t>“Chegg shares drop more than 40% after company says ChatGPT is killing its business”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Microsoft Sans Serif" panose="020B0604020202020204" pitchFamily="34" charset="0"/>
                  <a:cs typeface="Arial" panose="020B0604020202020204" pitchFamily="34" charset="0"/>
                </a:rPr>
                <a:t>05/02/2023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FF5F46"/>
                  </a:solidFill>
                  <a:effectLst/>
                  <a:latin typeface="Arial" panose="020B0604020202020204" pitchFamily="34" charset="0"/>
                  <a:ea typeface="Microsoft Sans Serif" panose="020B0604020202020204" pitchFamily="34" charset="0"/>
                  <a:hlinkClick r:id="rId3"/>
                </a:rPr>
                <a:t>Link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894BEB35-C350-CB0E-D0CF-C2B21A7281DC}"/>
              </a:ext>
            </a:extLst>
          </p:cNvPr>
          <p:cNvGrpSpPr>
            <a:grpSpLocks/>
          </p:cNvGrpSpPr>
          <p:nvPr/>
        </p:nvGrpSpPr>
        <p:grpSpPr bwMode="auto">
          <a:xfrm>
            <a:off x="7661339" y="1811020"/>
            <a:ext cx="3763962" cy="1857375"/>
            <a:chOff x="12068" y="659"/>
            <a:chExt cx="5928" cy="2926"/>
          </a:xfrm>
        </p:grpSpPr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E0F51AA-3BDD-1750-17F2-380BABB38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8" y="659"/>
              <a:ext cx="5928" cy="2926"/>
            </a:xfrm>
            <a:prstGeom prst="rect">
              <a:avLst/>
            </a:prstGeom>
            <a:solidFill>
              <a:srgbClr val="EE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DB041ADF-3A26-6E5A-3E25-121A0A8D4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19" y="2828"/>
              <a:ext cx="1011" cy="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1AB98B2E-C15A-25EA-A7BC-67DFDF81B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68" y="659"/>
              <a:ext cx="5928" cy="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Microsoft Sans Serif" panose="020B0604020202020204" pitchFamily="34" charset="0"/>
                </a:rPr>
                <a:t>“[...] ask GitHub Copilot to explain a piece of code. Bump into an error? Have GitHub Copilot ﬁx it. It’ll even generate unit tests so you can get back to building what’s next.”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Microsoft Sans Serif" panose="020B0604020202020204" pitchFamily="34" charset="0"/>
                  <a:cs typeface="Arial" panose="020B0604020202020204" pitchFamily="34" charset="0"/>
                </a:rPr>
                <a:t>03/22/2023*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FF3621"/>
                  </a:solidFill>
                  <a:effectLst/>
                  <a:latin typeface="Arial" panose="020B0604020202020204" pitchFamily="34" charset="0"/>
                  <a:ea typeface="Microsoft Sans Serif" panose="020B0604020202020204" pitchFamily="34" charset="0"/>
                  <a:hlinkClick r:id="rId5"/>
                </a:rPr>
                <a:t>Link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1">
            <a:extLst>
              <a:ext uri="{FF2B5EF4-FFF2-40B4-BE49-F238E27FC236}">
                <a16:creationId xmlns:a16="http://schemas.microsoft.com/office/drawing/2014/main" id="{69622636-5860-3849-D3EE-9E4232E06D33}"/>
              </a:ext>
            </a:extLst>
          </p:cNvPr>
          <p:cNvGrpSpPr>
            <a:grpSpLocks/>
          </p:cNvGrpSpPr>
          <p:nvPr/>
        </p:nvGrpSpPr>
        <p:grpSpPr bwMode="auto">
          <a:xfrm>
            <a:off x="3979926" y="3916045"/>
            <a:ext cx="3763963" cy="1857375"/>
            <a:chOff x="6269" y="3975"/>
            <a:chExt cx="5928" cy="2926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56F635CF-0237-7590-30BA-EC0DC432D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" y="3975"/>
              <a:ext cx="5928" cy="2926"/>
            </a:xfrm>
            <a:prstGeom prst="rect">
              <a:avLst/>
            </a:prstGeom>
            <a:solidFill>
              <a:srgbClr val="EE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3075" name="Picture 3">
              <a:extLst>
                <a:ext uri="{FF2B5EF4-FFF2-40B4-BE49-F238E27FC236}">
                  <a16:creationId xmlns:a16="http://schemas.microsoft.com/office/drawing/2014/main" id="{E8E1E42A-BBFF-014B-4F86-533FCBE41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" y="6378"/>
              <a:ext cx="1161" cy="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F50F3EBE-4B99-9674-ADA6-A0B58F156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9" y="3975"/>
              <a:ext cx="5928" cy="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Microsoft Sans Serif" panose="020B0604020202020204" pitchFamily="34" charset="0"/>
                </a:rPr>
                <a:t>“[YouChat is an] AI search assistant that you can talk to right in your search results. It stays up-to-date with the news and cites its sources so that you can feel conﬁdent in its answers.”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Microsoft Sans Serif" panose="020B0604020202020204" pitchFamily="34" charset="0"/>
                  <a:cs typeface="Arial" panose="020B0604020202020204" pitchFamily="34" charset="0"/>
                </a:rPr>
                <a:t>12/23/2022</a:t>
              </a:r>
              <a:endPara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FF3621"/>
                  </a:solidFill>
                  <a:effectLst/>
                  <a:latin typeface="Arial" panose="020B0604020202020204" pitchFamily="34" charset="0"/>
                  <a:ea typeface="Microsoft Sans Serif" panose="020B0604020202020204" pitchFamily="34" charset="0"/>
                  <a:hlinkClick r:id="rId7"/>
                </a:rPr>
                <a:t>Link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0" name="Rectangle 13">
            <a:extLst>
              <a:ext uri="{FF2B5EF4-FFF2-40B4-BE49-F238E27FC236}">
                <a16:creationId xmlns:a16="http://schemas.microsoft.com/office/drawing/2014/main" id="{743F7047-CE60-790C-2C2F-B43E9E652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" y="9347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72888" tIns="317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LLMs are more than hype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1B5162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They are revolutionizing every industry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0AFE790C-3035-E16B-5387-2C7A77278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" y="13966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icrosoft Sans Serif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</a:b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37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B70D49-3E35-B4FD-B550-202B8FA31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8" r="750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04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2A3D4E-BC48-9671-3363-EFFE0738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16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C3EAE7F-DBCB-2A69-7BE5-EE59204B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8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5253D0-476B-A602-935A-90C22BAA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63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C57ADB-7924-717C-337F-1A9A8F7AB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0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02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8A27D39-A025-FD59-C490-F4623BB69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" b="3451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0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F3F22CCB-7039-13D9-0225-C8FA7A5B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54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D37C46-9D88-7399-A1E0-25E763A5B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13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C00C281-19C1-BF46-368A-25DB4E75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37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3406B-3EF9-7475-D2ED-E9F205A1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71342B2-0657-A57A-4D3E-0D1D8B523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62" y="193039"/>
            <a:ext cx="11481676" cy="6410961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7" name="image15.png">
            <a:extLst>
              <a:ext uri="{FF2B5EF4-FFF2-40B4-BE49-F238E27FC236}">
                <a16:creationId xmlns:a16="http://schemas.microsoft.com/office/drawing/2014/main" id="{50E92E9A-B907-9C1B-9096-19B43AF4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2" y="2312276"/>
            <a:ext cx="4664075" cy="39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1D9E4BF-034C-6B65-9403-316B27108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2" y="-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52190F9-A281-7240-EAA1-9F4E98839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72" y="9911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LLMs are not </a:t>
            </a:r>
            <a:r>
              <a:rPr kumimoji="0" lang="en-US" altLang="en-US" sz="4000" b="0" i="1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that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new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Why should I care now?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3353711-49C9-545F-E3BC-62D5596BC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857" y="1065781"/>
            <a:ext cx="633929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276975" algn="l"/>
                <a:tab pos="6278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276975" algn="l"/>
                <a:tab pos="6278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276975" algn="l"/>
                <a:tab pos="6278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276975" algn="l"/>
                <a:tab pos="6278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276975" algn="l"/>
                <a:tab pos="6278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276975" algn="l"/>
                <a:tab pos="6278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276975" algn="l"/>
                <a:tab pos="6278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276975" algn="l"/>
                <a:tab pos="6278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276975" algn="l"/>
                <a:tab pos="6278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76975" algn="l"/>
                <a:tab pos="6278563" algn="l"/>
              </a:tabLs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Accuracy and effectiveness has hit a tipping point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276975" algn="l"/>
                <a:tab pos="6278563" algn="l"/>
              </a:tabLs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Many new use cases are unlocked!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276975" algn="l"/>
                <a:tab pos="6278563" algn="l"/>
              </a:tabLs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Accessible by all.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76975" algn="l"/>
                <a:tab pos="6278563" algn="l"/>
              </a:tabLs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Readily available data and tooling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276975" algn="l"/>
                <a:tab pos="6278563" algn="l"/>
              </a:tabLs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Large datasets.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276975" algn="l"/>
                <a:tab pos="6278563" algn="l"/>
              </a:tabLs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Open-sourced model options.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276975" algn="l"/>
                <a:tab pos="6278563" algn="l"/>
              </a:tabLs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Requires powerful GPUs but are available on the cloud.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117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50F978-4E05-3AFC-3F2E-74AB7DC2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21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FAA383-2EF4-EE5D-E1AD-D83A7EB01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22" y="414145"/>
            <a:ext cx="10514117" cy="602971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F821D-D509-B62F-077F-52729DC1B4E7}"/>
              </a:ext>
            </a:extLst>
          </p:cNvPr>
          <p:cNvSpPr txBox="1"/>
          <p:nvPr/>
        </p:nvSpPr>
        <p:spPr>
          <a:xfrm>
            <a:off x="2865120" y="589280"/>
            <a:ext cx="7091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Orchestration of LLMOPs Pipelines- Delta Live Tables (DLT)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69F12-AAB1-3633-2DAE-EE2DBBC2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47" y="1818308"/>
            <a:ext cx="8464985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44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FAA383-2EF4-EE5D-E1AD-D83A7EB01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" y="284480"/>
            <a:ext cx="11785600" cy="6159375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F821D-D509-B62F-077F-52729DC1B4E7}"/>
              </a:ext>
            </a:extLst>
          </p:cNvPr>
          <p:cNvSpPr txBox="1"/>
          <p:nvPr/>
        </p:nvSpPr>
        <p:spPr>
          <a:xfrm>
            <a:off x="2418080" y="414145"/>
            <a:ext cx="7985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Orchestration of model inference Pipelines- Delta Live Tables (DLT)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6EB2D-8F87-F683-1F3A-CD83B37F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886135"/>
            <a:ext cx="5791498" cy="3309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C6A34-714E-FD29-2A53-9FB6B9B9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336" y="1886135"/>
            <a:ext cx="5627546" cy="33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87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FAA383-2EF4-EE5D-E1AD-D83A7EB01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" y="284480"/>
            <a:ext cx="11785600" cy="6159375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F821D-D509-B62F-077F-52729DC1B4E7}"/>
              </a:ext>
            </a:extLst>
          </p:cNvPr>
          <p:cNvSpPr txBox="1"/>
          <p:nvPr/>
        </p:nvSpPr>
        <p:spPr>
          <a:xfrm>
            <a:off x="2418080" y="414145"/>
            <a:ext cx="798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Observations- DLT pipelines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DBDC7C-1996-02E2-B861-881E4C7305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031843"/>
              </p:ext>
            </p:extLst>
          </p:nvPr>
        </p:nvGraphicFramePr>
        <p:xfrm>
          <a:off x="3169920" y="1368108"/>
          <a:ext cx="2926080" cy="258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597" imgH="806406" progId="Package">
                  <p:embed/>
                </p:oleObj>
              </mc:Choice>
              <mc:Fallback>
                <p:oleObj name="Packager Shell Object" showAsIcon="1" r:id="rId2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69920" y="1368108"/>
                        <a:ext cx="2926080" cy="2580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2052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8F821D-D509-B62F-077F-52729DC1B4E7}"/>
              </a:ext>
            </a:extLst>
          </p:cNvPr>
          <p:cNvSpPr txBox="1"/>
          <p:nvPr/>
        </p:nvSpPr>
        <p:spPr>
          <a:xfrm>
            <a:off x="3037840" y="2425413"/>
            <a:ext cx="35458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Thank You..!!</a:t>
            </a:r>
          </a:p>
          <a:p>
            <a:endParaRPr lang="en-IN" sz="4000" b="1" dirty="0"/>
          </a:p>
          <a:p>
            <a:endParaRPr lang="en-IN" sz="4000" b="1" dirty="0"/>
          </a:p>
          <a:p>
            <a:endParaRPr lang="en-IN" sz="4000" b="1" dirty="0"/>
          </a:p>
          <a:p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91341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D4F5BA4-92C7-6210-CCDA-1BCB4A066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24" y="175569"/>
            <a:ext cx="11591935" cy="42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2888" tIns="317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7EDD04-75FB-854A-10C6-996DEBD3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24" y="147792"/>
            <a:ext cx="11579860" cy="631952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ED8267E-A6B3-19EE-E693-C402C8F15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65" y="147792"/>
            <a:ext cx="11591935" cy="1311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2888" tIns="317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What is an LLM?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It’s a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large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language model trained on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enormous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data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609E686A-B3D7-82C6-8EEB-13E4DB2829D3}"/>
              </a:ext>
            </a:extLst>
          </p:cNvPr>
          <p:cNvGrpSpPr>
            <a:grpSpLocks/>
          </p:cNvGrpSpPr>
          <p:nvPr/>
        </p:nvGrpSpPr>
        <p:grpSpPr bwMode="auto">
          <a:xfrm>
            <a:off x="656590" y="1325563"/>
            <a:ext cx="10369550" cy="4979987"/>
            <a:chOff x="1204" y="-7446"/>
            <a:chExt cx="16331" cy="7844"/>
          </a:xfrm>
        </p:grpSpPr>
        <p:pic>
          <p:nvPicPr>
            <p:cNvPr id="5125" name="Picture 5">
              <a:extLst>
                <a:ext uri="{FF2B5EF4-FFF2-40B4-BE49-F238E27FC236}">
                  <a16:creationId xmlns:a16="http://schemas.microsoft.com/office/drawing/2014/main" id="{80908B9E-E147-C15E-FED3-0FA59089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5" y="103"/>
              <a:ext cx="29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F86CB2D1-473E-328D-B4C1-E99B2F57A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" y="-7447"/>
              <a:ext cx="16331" cy="7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066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B51C752-CC52-D4F0-84B5-3DFCE30CF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223521"/>
            <a:ext cx="11468100" cy="616712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image17.png">
            <a:extLst>
              <a:ext uri="{FF2B5EF4-FFF2-40B4-BE49-F238E27FC236}">
                <a16:creationId xmlns:a16="http://schemas.microsoft.com/office/drawing/2014/main" id="{D5CD187F-FD7B-485C-DAAF-D71220A895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9310" y="1654493"/>
            <a:ext cx="10533380" cy="354901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73DE7E1E-8263-3F57-22BE-C7FB06F2A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040" y="2235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72888" tIns="317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9AF6DD8-BA51-6B63-7045-29E9D8FD4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" y="7721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72888" tIns="317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What does that mean for me?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LLMs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automate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many human-led tasks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8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15C6456-E99B-1E9B-E048-C357597A5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59" y="172720"/>
            <a:ext cx="11401425" cy="6085840"/>
          </a:xfrm>
          <a:prstGeom prst="rect">
            <a:avLst/>
          </a:prstGeom>
          <a:solidFill>
            <a:srgbClr val="F9F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69" name="image38.png">
            <a:extLst>
              <a:ext uri="{FF2B5EF4-FFF2-40B4-BE49-F238E27FC236}">
                <a16:creationId xmlns:a16="http://schemas.microsoft.com/office/drawing/2014/main" id="{11BFC68D-8732-1FCE-6DEE-401B55E84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946150"/>
            <a:ext cx="6632575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BE75D68-EF5B-84C3-0096-587D0A865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72888" tIns="317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1803E9-AB3D-32E1-BFF4-5ACE80CAD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065" y="7823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72888" tIns="317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Lucida Sans Unicode" panose="020B0602030504020204" pitchFamily="34" charset="0"/>
              </a:rPr>
              <a:t>What is a Language Model?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7247966-DD45-5DDC-5AC9-06767772A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5" y="4813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43000" algn="l"/>
              </a:tabLst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B5162"/>
                </a:solidFill>
                <a:effectLst/>
                <a:latin typeface="Lucida Sans Unicode" panose="020B0602030504020204" pitchFamily="34" charset="0"/>
                <a:ea typeface="Microsoft Sans Serif" panose="020B0604020202020204" pitchFamily="34" charset="0"/>
                <a:cs typeface="Lucida Sans Unicode" panose="020B0602030504020204" pitchFamily="34" charset="0"/>
              </a:rPr>
              <a:t>LMs assign probabilities to word sequences: ﬁnd the most likely word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43000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Categories: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B5162"/>
              </a:buClr>
              <a:buSzTx/>
              <a:buFontTx/>
              <a:buChar char="•"/>
              <a:tabLst>
                <a:tab pos="1143000" algn="l"/>
              </a:tabLs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Generative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ea typeface="Microsoft Sans Serif" panose="020B0604020202020204" pitchFamily="34" charset="0"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 ﬁnd the most likely next word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B5162"/>
              </a:buClr>
              <a:buSzTx/>
              <a:buFontTx/>
              <a:buChar char="•"/>
              <a:tabLst>
                <a:tab pos="1143000" algn="l"/>
              </a:tabLs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1B3138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  <a:t>Classiﬁcation: ﬁnd the most likely classiﬁcation/answer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1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858</Words>
  <Application>Microsoft Office PowerPoint</Application>
  <PresentationFormat>Widescreen</PresentationFormat>
  <Paragraphs>110</Paragraphs>
  <Slides>64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Courier New</vt:lpstr>
      <vt:lpstr>Lucida Sans Unicode</vt:lpstr>
      <vt:lpstr>Microsoft Sans Serif</vt:lpstr>
      <vt:lpstr>Office Theme</vt:lpstr>
      <vt:lpstr>Packager Shell Object</vt:lpstr>
      <vt:lpstr>PowerPoint Presentation</vt:lpstr>
      <vt:lpstr>PowerPoint Presentation</vt:lpstr>
      <vt:lpstr>Introduction to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with LLMs- Hugging Face &amp; Prompts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Embeddings, Vector Databases &amp; Search</vt:lpstr>
      <vt:lpstr>PowerPoint Presentation</vt:lpstr>
      <vt:lpstr>PowerPoint Presentation</vt:lpstr>
      <vt:lpstr>PowerPoint Presentation</vt:lpstr>
      <vt:lpstr>Fine-Tuning &amp; Evaluating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Ethical Evaluation</vt:lpstr>
      <vt:lpstr>PowerPoint Presentation</vt:lpstr>
      <vt:lpstr>PowerPoint Presentation</vt:lpstr>
      <vt:lpstr>LLMOPs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Srivastava, Vineet</dc:creator>
  <cp:lastModifiedBy>Srivastava, Vineet</cp:lastModifiedBy>
  <cp:revision>47</cp:revision>
  <dcterms:created xsi:type="dcterms:W3CDTF">2023-07-24T22:08:38Z</dcterms:created>
  <dcterms:modified xsi:type="dcterms:W3CDTF">2023-07-26T16:40:30Z</dcterms:modified>
</cp:coreProperties>
</file>